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289" r:id="rId2"/>
    <p:sldId id="292" r:id="rId3"/>
    <p:sldId id="351" r:id="rId4"/>
    <p:sldId id="324" r:id="rId5"/>
    <p:sldId id="318" r:id="rId6"/>
    <p:sldId id="350" r:id="rId7"/>
    <p:sldId id="328" r:id="rId8"/>
    <p:sldId id="319" r:id="rId9"/>
    <p:sldId id="349" r:id="rId10"/>
    <p:sldId id="321" r:id="rId11"/>
    <p:sldId id="348" r:id="rId12"/>
    <p:sldId id="322" r:id="rId13"/>
    <p:sldId id="323" r:id="rId14"/>
    <p:sldId id="338" r:id="rId15"/>
    <p:sldId id="310" r:id="rId16"/>
    <p:sldId id="311" r:id="rId17"/>
    <p:sldId id="312" r:id="rId18"/>
    <p:sldId id="339" r:id="rId19"/>
    <p:sldId id="352" r:id="rId20"/>
    <p:sldId id="340" r:id="rId21"/>
    <p:sldId id="341" r:id="rId22"/>
    <p:sldId id="329" r:id="rId23"/>
    <p:sldId id="345" r:id="rId24"/>
    <p:sldId id="346" r:id="rId25"/>
    <p:sldId id="353" r:id="rId26"/>
    <p:sldId id="355" r:id="rId27"/>
    <p:sldId id="354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24" autoAdjust="0"/>
  </p:normalViewPr>
  <p:slideViewPr>
    <p:cSldViewPr>
      <p:cViewPr>
        <p:scale>
          <a:sx n="80" d="100"/>
          <a:sy n="80" d="100"/>
        </p:scale>
        <p:origin x="-43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F7D4-762A-4BD1-A8A9-A993CD283C57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2F25A-877B-4080-85EE-3323EC388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F25A-877B-4080-85EE-3323EC388E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F25A-877B-4080-85EE-3323EC388ED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5A92-8ABA-4E8C-B774-28241041097D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3F3D-48B9-4A27-8F89-5F1D7D76DF0A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E223-FD05-4548-B7E6-71A7C15731A7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29F4-81E3-4FFF-B2E3-A91035FAB6AC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825-8DAE-4B37-A596-B35330E15368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2F4A-3F15-4AFB-9E44-B7852369F992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988C-8AAF-4FA0-A69D-E505FDF1CB6A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D89-1CF4-4BAF-A10E-AEEE31844170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4F26-7060-4C10-8CC7-F02D0C3C93E4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7843-CCF4-4972-A3DA-DCCA6767CD93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21FC-8D9A-493F-AEE3-8D01D67B6F6F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ACF43-B5D9-4596-A7A6-040644DEA8EF}" type="datetime1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C:\Users\Вадим\Desktop\Механизм1 синий ...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90430">
            <a:off x="8242975" y="5984863"/>
            <a:ext cx="2279825" cy="1375591"/>
          </a:xfrm>
          <a:prstGeom prst="rect">
            <a:avLst/>
          </a:prstGeom>
          <a:noFill/>
        </p:spPr>
      </p:pic>
      <p:pic>
        <p:nvPicPr>
          <p:cNvPr id="18" name="Picture 9" descr="C:\Users\Вадим\Desktop\Механизм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257800"/>
            <a:ext cx="2409825" cy="800100"/>
          </a:xfrm>
          <a:prstGeom prst="rect">
            <a:avLst/>
          </a:prstGeom>
          <a:noFill/>
        </p:spPr>
      </p:pic>
      <p:pic>
        <p:nvPicPr>
          <p:cNvPr id="1033" name="Picture 9" descr="C:\Users\Вадим\Desktop\Механизм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42938" y="42863"/>
            <a:ext cx="2409825" cy="800100"/>
          </a:xfrm>
          <a:prstGeom prst="rect">
            <a:avLst/>
          </a:prstGeom>
          <a:noFill/>
        </p:spPr>
      </p:pic>
      <p:pic>
        <p:nvPicPr>
          <p:cNvPr id="16" name="Picture 5" descr="C:\Users\Вадим\Desktop\Механизм1 синий ...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05283" y="-919483"/>
            <a:ext cx="2279825" cy="1375591"/>
          </a:xfrm>
          <a:prstGeom prst="rect">
            <a:avLst/>
          </a:prstGeom>
          <a:noFill/>
        </p:spPr>
      </p:pic>
      <p:pic>
        <p:nvPicPr>
          <p:cNvPr id="23" name="Picture 4" descr="C:\Users\Вадим\Desktop\ДИПЛОМ\Формулы и рисунки\вещество.png"/>
          <p:cNvPicPr>
            <a:picLocks noChangeAspect="1" noChangeArrowheads="1"/>
          </p:cNvPicPr>
          <p:nvPr/>
        </p:nvPicPr>
        <p:blipFill>
          <a:blip r:embed="rId5" cstate="print"/>
          <a:srcRect r="54234"/>
          <a:stretch>
            <a:fillRect/>
          </a:stretch>
        </p:blipFill>
        <p:spPr bwMode="auto">
          <a:xfrm>
            <a:off x="8686800" y="3808413"/>
            <a:ext cx="1371600" cy="3049587"/>
          </a:xfrm>
          <a:prstGeom prst="rect">
            <a:avLst/>
          </a:prstGeom>
          <a:noFill/>
        </p:spPr>
      </p:pic>
      <p:pic>
        <p:nvPicPr>
          <p:cNvPr id="15" name="Picture 7" descr="C:\Users\Вадим\Desktop\веществ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31044" y="4191000"/>
            <a:ext cx="1462088" cy="3162884"/>
          </a:xfrm>
          <a:prstGeom prst="rect">
            <a:avLst/>
          </a:prstGeom>
          <a:noFill/>
        </p:spPr>
      </p:pic>
      <p:pic>
        <p:nvPicPr>
          <p:cNvPr id="11" name="Picture 5" descr="C:\Users\Вадим\Desktop\Механизм1 синий ...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361302" y="1544772"/>
            <a:ext cx="2111381" cy="1273956"/>
          </a:xfrm>
          <a:prstGeom prst="rect">
            <a:avLst/>
          </a:prstGeom>
          <a:noFill/>
        </p:spPr>
      </p:pic>
      <p:pic>
        <p:nvPicPr>
          <p:cNvPr id="1032" name="Picture 8" descr="C:\Users\Вадим\Desktop\веществ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443913" y="1852613"/>
            <a:ext cx="1400175" cy="3028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6106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Использование производных антипирина в молекулярном дизайне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686800" cy="1828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Руководитель                       Е.А. Строганова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Студенты                               В.В. Абрамова                                     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В.А.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Дубских</a:t>
            </a:r>
            <a:endParaRPr lang="ru-RU" sz="3200" b="1" dirty="0"/>
          </a:p>
        </p:txBody>
      </p:sp>
      <p:pic>
        <p:nvPicPr>
          <p:cNvPr id="1027" name="Picture 3" descr="C:\Users\Вадим\Desktop\ДИПЛОМ\Формулы и рисунки\веще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15257" y="-1219200"/>
            <a:ext cx="2830513" cy="3049587"/>
          </a:xfrm>
          <a:prstGeom prst="rect">
            <a:avLst/>
          </a:prstGeom>
          <a:noFill/>
        </p:spPr>
      </p:pic>
      <p:pic>
        <p:nvPicPr>
          <p:cNvPr id="1028" name="Picture 4" descr="C:\Users\Вадим\Desktop\ДИПЛОМ\Формулы и рисунки\веще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8743" y="-1219200"/>
            <a:ext cx="2830513" cy="3049587"/>
          </a:xfrm>
          <a:prstGeom prst="rect">
            <a:avLst/>
          </a:prstGeom>
          <a:noFill/>
        </p:spPr>
      </p:pic>
      <p:pic>
        <p:nvPicPr>
          <p:cNvPr id="1029" name="Picture 5" descr="C:\Users\Вадим\Desktop\ДИПЛОМ\Формулы и рисунки\веще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-1219200"/>
            <a:ext cx="2830513" cy="3049587"/>
          </a:xfrm>
          <a:prstGeom prst="rect">
            <a:avLst/>
          </a:prstGeom>
          <a:noFill/>
        </p:spPr>
      </p:pic>
      <p:pic>
        <p:nvPicPr>
          <p:cNvPr id="1031" name="Picture 7" descr="C:\Users\Вадим\Desktop\веществ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700087" y="2386014"/>
            <a:ext cx="1400175" cy="3028950"/>
          </a:xfrm>
          <a:prstGeom prst="rect">
            <a:avLst/>
          </a:prstGeom>
          <a:noFill/>
        </p:spPr>
      </p:pic>
      <p:pic>
        <p:nvPicPr>
          <p:cNvPr id="13" name="Picture 9" descr="C:\Users\Вадим\Desktop\Механизм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48338" y="-400050"/>
            <a:ext cx="2409825" cy="800100"/>
          </a:xfrm>
          <a:prstGeom prst="rect">
            <a:avLst/>
          </a:prstGeom>
          <a:noFill/>
        </p:spPr>
      </p:pic>
      <p:pic>
        <p:nvPicPr>
          <p:cNvPr id="14" name="Picture 9" descr="C:\Users\Вадим\Desktop\Механизм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-1828800" y="2362200"/>
            <a:ext cx="2409825" cy="800100"/>
          </a:xfrm>
          <a:prstGeom prst="rect">
            <a:avLst/>
          </a:prstGeom>
          <a:noFill/>
        </p:spPr>
      </p:pic>
      <p:pic>
        <p:nvPicPr>
          <p:cNvPr id="19" name="Picture 5" descr="C:\Users\Вадим\Desktop\ДИПЛОМ\Формулы и рисунки\веще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715000"/>
            <a:ext cx="2830513" cy="30495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Производные АП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57552">
            <a:off x="6407252" y="1790077"/>
            <a:ext cx="2510907" cy="1676400"/>
          </a:xfrm>
          <a:prstGeom prst="rect">
            <a:avLst/>
          </a:prstGeom>
          <a:noFill/>
        </p:spPr>
      </p:pic>
      <p:pic>
        <p:nvPicPr>
          <p:cNvPr id="7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42448" flipH="1">
            <a:off x="225842" y="1866277"/>
            <a:ext cx="2510907" cy="1676400"/>
          </a:xfrm>
          <a:prstGeom prst="rect">
            <a:avLst/>
          </a:prstGeom>
          <a:noFill/>
        </p:spPr>
      </p:pic>
      <p:pic>
        <p:nvPicPr>
          <p:cNvPr id="1026" name="Picture 2" descr="C:\Users\Вадим\Desktop\ДИПЛОМ\Рисунки\формальдегид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65575">
            <a:off x="4189142" y="5159355"/>
            <a:ext cx="954495" cy="778121"/>
          </a:xfrm>
          <a:prstGeom prst="rect">
            <a:avLst/>
          </a:prstGeom>
          <a:noFill/>
        </p:spPr>
      </p:pic>
      <p:pic>
        <p:nvPicPr>
          <p:cNvPr id="1027" name="Picture 3" descr="C:\Users\Вадим\Desktop\ДИПЛОМ\Рисунки\АП производно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81200"/>
            <a:ext cx="4903304" cy="1762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525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Формальдегид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3"/>
          </p:cNvCxnSpPr>
          <p:nvPr/>
        </p:nvCxnSpPr>
        <p:spPr>
          <a:xfrm flipV="1">
            <a:off x="2667000" y="5486400"/>
            <a:ext cx="1447800" cy="2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4876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ДиАнтипиринМетан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(ДАМ)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033E-7 L 0.32135 0.0610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6281E-7 L -0.325 0.0777 " pathEditMode="relative" ptsTypes="AA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40611E-6 L -0.01666 -0.32192 " pathEditMode="relative" ptsTypes="AA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Глоссарий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металл-органический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органическая молекула, служащая строительным блоком для МОК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антипирин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диантипиринметан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Производные АП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57552">
            <a:off x="6407252" y="1790077"/>
            <a:ext cx="2510907" cy="1676400"/>
          </a:xfrm>
          <a:prstGeom prst="rect">
            <a:avLst/>
          </a:prstGeom>
          <a:noFill/>
        </p:spPr>
      </p:pic>
      <p:pic>
        <p:nvPicPr>
          <p:cNvPr id="7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42448" flipH="1">
            <a:off x="225842" y="1866277"/>
            <a:ext cx="2510907" cy="167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525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Бензальдегид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3"/>
          </p:cNvCxnSpPr>
          <p:nvPr/>
        </p:nvCxnSpPr>
        <p:spPr>
          <a:xfrm flipV="1">
            <a:off x="2667000" y="5486401"/>
            <a:ext cx="121920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4876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ФенилДиАнтипиринМетан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(ФДАМ)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дим\Desktop\ДИПЛОМ\Рисунки\бензальдегид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1031631" cy="1752600"/>
          </a:xfrm>
          <a:prstGeom prst="rect">
            <a:avLst/>
          </a:prstGeom>
          <a:noFill/>
        </p:spPr>
      </p:pic>
      <p:pic>
        <p:nvPicPr>
          <p:cNvPr id="2051" name="Picture 3" descr="C:\Users\Вадим\Desktop\ДИПЛОМ\Рисунки\ФДА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752600"/>
            <a:ext cx="4899483" cy="2438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00600" y="6172200"/>
            <a:ext cx="3048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62400" y="42672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033E-7 L 0.32135 0.0610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6281E-7 L -0.325 0.0777 " pathEditMode="relative" ptsTypes="AA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4884E-6 L -0.00833 -0.28862 " pathEditMode="relative" ptsTypes="AA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5" grpId="0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Производные АП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7" name="Picture 5" descr="C:\Users\Вадим\Desktop\ДИПЛОМ\Рисунки\нитрофени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64957"/>
            <a:ext cx="1352550" cy="2473968"/>
          </a:xfrm>
          <a:prstGeom prst="rect">
            <a:avLst/>
          </a:prstGeom>
          <a:noFill/>
        </p:spPr>
      </p:pic>
      <p:pic>
        <p:nvPicPr>
          <p:cNvPr id="3078" name="Picture 6" descr="C:\Users\Вадим\Desktop\ДИПЛОМ\Рисунки\изопропи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34076" y="4192880"/>
            <a:ext cx="1093043" cy="1646396"/>
          </a:xfrm>
          <a:prstGeom prst="rect">
            <a:avLst/>
          </a:prstGeom>
          <a:noFill/>
        </p:spPr>
      </p:pic>
      <p:pic>
        <p:nvPicPr>
          <p:cNvPr id="3079" name="Picture 7" descr="C:\Users\Вадим\Desktop\ДИПЛОМ\Рисунки\пропи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38856" y="4599334"/>
            <a:ext cx="1777611" cy="1063320"/>
          </a:xfrm>
          <a:prstGeom prst="rect">
            <a:avLst/>
          </a:prstGeom>
          <a:noFill/>
        </p:spPr>
      </p:pic>
      <p:pic>
        <p:nvPicPr>
          <p:cNvPr id="3080" name="Picture 8" descr="C:\Users\Вадим\Desktop\ДИПЛОМ\Рисунки\фенил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572000"/>
            <a:ext cx="1481221" cy="1796374"/>
          </a:xfrm>
          <a:prstGeom prst="rect">
            <a:avLst/>
          </a:prstGeom>
          <a:noFill/>
        </p:spPr>
      </p:pic>
      <p:pic>
        <p:nvPicPr>
          <p:cNvPr id="3081" name="Picture 9" descr="C:\Users\Вадим\Desktop\ДИПЛОМ\Рисунки\бензил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191000"/>
            <a:ext cx="1447800" cy="2492519"/>
          </a:xfrm>
          <a:prstGeom prst="rect">
            <a:avLst/>
          </a:prstGeom>
          <a:noFill/>
        </p:spPr>
      </p:pic>
      <p:pic>
        <p:nvPicPr>
          <p:cNvPr id="3074" name="Picture 2" descr="C:\Users\Вадим\Desktop\ДИПЛОМ\АП производное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143000"/>
            <a:ext cx="6808304" cy="244673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19600" y="3200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1,4-фениленДАМ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Вадим\Desktop\ДИПЛОМ\Рисунки\Фталевы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1"/>
            <a:ext cx="2438400" cy="1032164"/>
          </a:xfrm>
          <a:prstGeom prst="rect">
            <a:avLst/>
          </a:prstGeom>
          <a:noFill/>
        </p:spPr>
      </p:pic>
      <p:pic>
        <p:nvPicPr>
          <p:cNvPr id="1032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4854" y="1407853"/>
            <a:ext cx="2510907" cy="1676400"/>
          </a:xfrm>
          <a:prstGeom prst="rect">
            <a:avLst/>
          </a:prstGeom>
          <a:noFill/>
        </p:spPr>
      </p:pic>
      <p:pic>
        <p:nvPicPr>
          <p:cNvPr id="15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6821747" y="1484054"/>
            <a:ext cx="2510907" cy="1676400"/>
          </a:xfrm>
          <a:prstGeom prst="rect">
            <a:avLst/>
          </a:prstGeom>
          <a:noFill/>
        </p:spPr>
      </p:pic>
      <p:pic>
        <p:nvPicPr>
          <p:cNvPr id="16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-264853" y="4455853"/>
            <a:ext cx="2510907" cy="1676400"/>
          </a:xfrm>
          <a:prstGeom prst="rect">
            <a:avLst/>
          </a:prstGeom>
          <a:noFill/>
        </p:spPr>
      </p:pic>
      <p:pic>
        <p:nvPicPr>
          <p:cNvPr id="17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 flipV="1">
            <a:off x="6745546" y="4227254"/>
            <a:ext cx="2510907" cy="1676400"/>
          </a:xfrm>
          <a:prstGeom prst="rect">
            <a:avLst/>
          </a:prstGeom>
          <a:noFill/>
        </p:spPr>
      </p:pic>
      <p:pic>
        <p:nvPicPr>
          <p:cNvPr id="1033" name="Picture 9" descr="C:\Users\Вадим\Desktop\ДИПЛОМ\Рисунки\вещество Вики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914400"/>
            <a:ext cx="4370735" cy="5559029"/>
          </a:xfrm>
          <a:prstGeom prst="rect">
            <a:avLst/>
          </a:prstGeom>
          <a:noFill/>
        </p:spPr>
      </p:pic>
      <p:pic>
        <p:nvPicPr>
          <p:cNvPr id="2051" name="Picture 3" descr="C:\Users\Вадим\Desktop\ДИПЛОМ\Фото\NitsXEudM2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838200"/>
            <a:ext cx="7400926" cy="563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9325E-6 L 0.31667 0.205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0426E-6 L 0.31667 -0.2162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2581E-6 L -0.25833 0.161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8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31637E-6 L -0.275 -0.15541 " pathEditMode="relative" ptsTypes="AA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32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4854" y="1407853"/>
            <a:ext cx="2510907" cy="1676400"/>
          </a:xfrm>
          <a:prstGeom prst="rect">
            <a:avLst/>
          </a:prstGeom>
          <a:noFill/>
        </p:spPr>
      </p:pic>
      <p:pic>
        <p:nvPicPr>
          <p:cNvPr id="15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6821747" y="1484054"/>
            <a:ext cx="2510907" cy="1676400"/>
          </a:xfrm>
          <a:prstGeom prst="rect">
            <a:avLst/>
          </a:prstGeom>
          <a:noFill/>
        </p:spPr>
      </p:pic>
      <p:pic>
        <p:nvPicPr>
          <p:cNvPr id="16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-264853" y="4455853"/>
            <a:ext cx="2510907" cy="1676400"/>
          </a:xfrm>
          <a:prstGeom prst="rect">
            <a:avLst/>
          </a:prstGeom>
          <a:noFill/>
        </p:spPr>
      </p:pic>
      <p:pic>
        <p:nvPicPr>
          <p:cNvPr id="17" name="Picture 8" descr="C:\Users\Вадим\Desktop\ДИПЛОМ\Рисунки\А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 flipV="1">
            <a:off x="6745546" y="4227254"/>
            <a:ext cx="2510907" cy="1676400"/>
          </a:xfrm>
          <a:prstGeom prst="rect">
            <a:avLst/>
          </a:prstGeom>
          <a:noFill/>
        </p:spPr>
      </p:pic>
      <p:pic>
        <p:nvPicPr>
          <p:cNvPr id="2050" name="Picture 2" descr="C:\Users\Вадим\Desktop\ДИПЛОМ\Рисунки\глутаровый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352800"/>
            <a:ext cx="3009900" cy="594060"/>
          </a:xfrm>
          <a:prstGeom prst="rect">
            <a:avLst/>
          </a:prstGeom>
          <a:noFill/>
        </p:spPr>
      </p:pic>
      <p:pic>
        <p:nvPicPr>
          <p:cNvPr id="2052" name="Picture 4" descr="C:\Users\Вадим\Desktop\ДИПЛОМ\Рисунки\вещество ровно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066800"/>
            <a:ext cx="4456606" cy="5334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1,3-пропиленДАМ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дим\Desktop\ДИПЛОМ\Фото\20170405_132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923882" y="666918"/>
            <a:ext cx="5388039" cy="618780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9325E-6 L 0.31667 0.205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0426E-6 L 0.31667 -0.2162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2581E-6 L -0.25833 0.17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9806E-6 L -0.25833 -0.1607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1,4-фениленДАМа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9" descr="C:\Users\Вадим\Desktop\ДИПЛОМ\Рисунки\вещество Ви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4370735" cy="5559029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81000" y="3657600"/>
            <a:ext cx="381000" cy="38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05800" y="3657600"/>
            <a:ext cx="381000" cy="38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213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Ме</a:t>
            </a:r>
            <a:endParaRPr lang="ru-RU" sz="2800" b="1" dirty="0"/>
          </a:p>
        </p:txBody>
      </p: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 flipH="1">
            <a:off x="609600" y="2656820"/>
            <a:ext cx="38100" cy="848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>
            <a:off x="8496300" y="2656820"/>
            <a:ext cx="38100" cy="8585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2103E-6 L -0.29584 -0.016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72103E-6 L 0.29583 -0.027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1,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пропиленДАМа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213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Ме</a:t>
            </a:r>
            <a:endParaRPr lang="ru-RU" sz="2800" b="1" dirty="0"/>
          </a:p>
        </p:txBody>
      </p: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 flipH="1">
            <a:off x="609600" y="2656820"/>
            <a:ext cx="38100" cy="848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>
            <a:off x="8496300" y="2656820"/>
            <a:ext cx="38100" cy="8585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Вадим\Desktop\ДИПЛОМ\Рисунки\вещество ровно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456606" cy="5334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81000" y="3657600"/>
            <a:ext cx="381000" cy="38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05800" y="3657600"/>
            <a:ext cx="381000" cy="38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444E-6 L -0.32084 -0.027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0444E-6 L 0.3375 -0.016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 rot="3140802">
            <a:off x="5372251" y="2413652"/>
            <a:ext cx="601844" cy="1498231"/>
          </a:xfrm>
          <a:prstGeom prst="ellips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3480440">
            <a:off x="3299448" y="4023460"/>
            <a:ext cx="548639" cy="1259256"/>
          </a:xfrm>
          <a:prstGeom prst="ellips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18199053">
            <a:off x="5295418" y="4068251"/>
            <a:ext cx="525063" cy="1289976"/>
          </a:xfrm>
          <a:prstGeom prst="ellips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8339308">
            <a:off x="3158537" y="2333765"/>
            <a:ext cx="604194" cy="1582422"/>
          </a:xfrm>
          <a:prstGeom prst="ellips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Координационная связь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962400" y="3429000"/>
            <a:ext cx="1219200" cy="1143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62400" y="3657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ru-RU" sz="36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533400" y="3733800"/>
            <a:ext cx="3657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3600" y="3733800"/>
            <a:ext cx="434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116970">
            <a:off x="-1087037" y="1217891"/>
            <a:ext cx="4386608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9616322" flipH="1">
            <a:off x="5889013" y="1296841"/>
            <a:ext cx="4353966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9692196" flipV="1">
            <a:off x="-887130" y="5856892"/>
            <a:ext cx="4350107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853448" flipH="1" flipV="1">
            <a:off x="5766536" y="5899178"/>
            <a:ext cx="4426968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8" idx="6"/>
            <a:endCxn id="6" idx="2"/>
          </p:cNvCxnSpPr>
          <p:nvPr/>
        </p:nvCxnSpPr>
        <p:spPr>
          <a:xfrm>
            <a:off x="3124200" y="4000500"/>
            <a:ext cx="838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2"/>
            <a:endCxn id="7" idx="3"/>
          </p:cNvCxnSpPr>
          <p:nvPr/>
        </p:nvCxnSpPr>
        <p:spPr>
          <a:xfrm flipH="1" flipV="1">
            <a:off x="5181600" y="3980766"/>
            <a:ext cx="762000" cy="197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6"/>
            <a:endCxn id="6" idx="7"/>
          </p:cNvCxnSpPr>
          <p:nvPr/>
        </p:nvCxnSpPr>
        <p:spPr>
          <a:xfrm flipH="1">
            <a:off x="5003052" y="2751164"/>
            <a:ext cx="1238442" cy="845224"/>
          </a:xfrm>
          <a:prstGeom prst="line">
            <a:avLst/>
          </a:prstGeom>
          <a:ln w="762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6"/>
            <a:endCxn id="6" idx="1"/>
          </p:cNvCxnSpPr>
          <p:nvPr/>
        </p:nvCxnSpPr>
        <p:spPr>
          <a:xfrm>
            <a:off x="2896684" y="2751472"/>
            <a:ext cx="1244264" cy="84491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3"/>
            <a:endCxn id="12" idx="6"/>
          </p:cNvCxnSpPr>
          <p:nvPr/>
        </p:nvCxnSpPr>
        <p:spPr>
          <a:xfrm flipH="1">
            <a:off x="3136551" y="4404612"/>
            <a:ext cx="1004397" cy="57292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3" idx="6"/>
            <a:endCxn id="6" idx="5"/>
          </p:cNvCxnSpPr>
          <p:nvPr/>
        </p:nvCxnSpPr>
        <p:spPr>
          <a:xfrm flipH="1" flipV="1">
            <a:off x="5003052" y="4404612"/>
            <a:ext cx="1077473" cy="62485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14600" y="32766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-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32766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-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48000" y="2667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95600" y="2895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96000" y="2819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43600" y="2667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48000" y="4724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0400" y="4876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867400" y="4724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91200" y="4953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2" grpId="0" animBg="1"/>
      <p:bldP spid="31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0" grpId="0"/>
      <p:bldP spid="41" grpId="0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Глоссарий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металл-органический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Линкер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органическая молекула, служащая строительным блоком для МОК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антипирин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ДАМ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диантипиринметан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НЭП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неподеленная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электронная пара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Координационная связь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химическая связь, образованная НЭП одного атома и свободной атомной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орбиталью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другого атома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уб 11"/>
          <p:cNvSpPr/>
          <p:nvPr/>
        </p:nvSpPr>
        <p:spPr>
          <a:xfrm rot="8449125">
            <a:off x="5137646" y="6054559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>
            <a:off x="1524000" y="16764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 rot="8449125">
            <a:off x="260846" y="1406360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 rot="8449125">
            <a:off x="7576045" y="1787360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 rot="8449125">
            <a:off x="7499845" y="5825959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1371600" y="37338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Цилиндр 14"/>
          <p:cNvSpPr/>
          <p:nvPr/>
        </p:nvSpPr>
        <p:spPr>
          <a:xfrm>
            <a:off x="8610600" y="22098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Цилиндр 15"/>
          <p:cNvSpPr/>
          <p:nvPr/>
        </p:nvSpPr>
        <p:spPr>
          <a:xfrm>
            <a:off x="8534400" y="42672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>
            <a:off x="3810000" y="57912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6477000" y="57912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447800" y="31242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228600" y="46482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914400" y="62484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4267200" y="55626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14400" y="18288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828800" y="52578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39000" y="33528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162800" y="56388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 rot="8449125">
            <a:off x="260846" y="3158959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 rot="8449125">
            <a:off x="7347445" y="3768559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7162800" y="27432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6477000" y="50292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 rot="8449125">
            <a:off x="337045" y="5521160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 rot="8449125">
            <a:off x="2242046" y="5978360"/>
            <a:ext cx="1174137" cy="2787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уб 30"/>
          <p:cNvSpPr/>
          <p:nvPr/>
        </p:nvSpPr>
        <p:spPr>
          <a:xfrm>
            <a:off x="2057400" y="16764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уб 31"/>
          <p:cNvSpPr/>
          <p:nvPr/>
        </p:nvSpPr>
        <p:spPr>
          <a:xfrm>
            <a:off x="5181600" y="48006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9600" y="39624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7620000" y="10668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Цилиндр 39"/>
          <p:cNvSpPr/>
          <p:nvPr/>
        </p:nvSpPr>
        <p:spPr>
          <a:xfrm>
            <a:off x="152400" y="51816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Цилиндр 40"/>
          <p:cNvSpPr/>
          <p:nvPr/>
        </p:nvSpPr>
        <p:spPr>
          <a:xfrm>
            <a:off x="6858000" y="39624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Цилиндр 41"/>
          <p:cNvSpPr/>
          <p:nvPr/>
        </p:nvSpPr>
        <p:spPr>
          <a:xfrm>
            <a:off x="152400" y="23622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Цилиндр 42"/>
          <p:cNvSpPr/>
          <p:nvPr/>
        </p:nvSpPr>
        <p:spPr>
          <a:xfrm>
            <a:off x="4038600" y="46482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Цилиндр 43"/>
          <p:cNvSpPr/>
          <p:nvPr/>
        </p:nvSpPr>
        <p:spPr>
          <a:xfrm>
            <a:off x="1524000" y="4953000"/>
            <a:ext cx="228600" cy="838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уб 32"/>
          <p:cNvSpPr/>
          <p:nvPr/>
        </p:nvSpPr>
        <p:spPr>
          <a:xfrm>
            <a:off x="6248400" y="18288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610600" y="35814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уб 33"/>
          <p:cNvSpPr/>
          <p:nvPr/>
        </p:nvSpPr>
        <p:spPr>
          <a:xfrm>
            <a:off x="5867400" y="35814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343400" y="62484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уб 29"/>
          <p:cNvSpPr/>
          <p:nvPr/>
        </p:nvSpPr>
        <p:spPr>
          <a:xfrm>
            <a:off x="2438400" y="49530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534400" y="6172200"/>
            <a:ext cx="304800" cy="30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1676400" y="3962400"/>
            <a:ext cx="1143000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0" y="59436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Металл-органический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каркас (МОК)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2400" y="1524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Органическое вещество А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1242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Органическое вещество Б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648200" y="2438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Ион</a:t>
            </a:r>
            <a:endParaRPr lang="en-US" b="1" dirty="0" smtClean="0"/>
          </a:p>
          <a:p>
            <a:pPr algn="ctr"/>
            <a:r>
              <a:rPr lang="ru-RU" b="1" dirty="0" smtClean="0"/>
              <a:t> металла</a:t>
            </a:r>
            <a:endParaRPr lang="ru-RU" b="1" dirty="0"/>
          </a:p>
        </p:txBody>
      </p:sp>
      <p:cxnSp>
        <p:nvCxnSpPr>
          <p:cNvPr id="50" name="Прямая со стрелкой 49"/>
          <p:cNvCxnSpPr>
            <a:stCxn id="46" idx="1"/>
          </p:cNvCxnSpPr>
          <p:nvPr/>
        </p:nvCxnSpPr>
        <p:spPr>
          <a:xfrm flipH="1" flipV="1">
            <a:off x="3352800" y="1828800"/>
            <a:ext cx="609600" cy="18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7" idx="2"/>
          </p:cNvCxnSpPr>
          <p:nvPr/>
        </p:nvCxnSpPr>
        <p:spPr>
          <a:xfrm>
            <a:off x="4038600" y="3770531"/>
            <a:ext cx="76200" cy="725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172200" y="2971800"/>
            <a:ext cx="9906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Молекулярный дизайн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9166 0.0666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3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5 -0.15555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78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2916 0.13888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69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9166 -0.2555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28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584 0.06111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31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4167 -0.31111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56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6667 -0.1222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61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2083 -0.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24583 -0.3388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69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2084 -0.29445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47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0.25 -0.34444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7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625 -0.29445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47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25 -0.0666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33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783E-6 L -0.3875 -0.4164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208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9584 -0.3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5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375 -0.22223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1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37396 0.0636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3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26562 -0.06968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35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7604 0.00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4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0912E-6 L -0.35938 -0.15849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79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5729 -0.2363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18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9896 -0.30301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52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5937 -0.42523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213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6771 -0.3919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96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2248E-6 C 0.06337 -0.01388 0.12709 -0.02706 0.1632 -0.04742 C 0.19931 -0.06754 0.20782 -0.09484 0.21667 -0.12213 " pathEditMode="relative" rAng="0" ptsTypes="aaA">
                                      <p:cBhvr>
                                        <p:cTn id="2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61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034 0.03238 -0.10069 0.06499 -0.13246 0.01897 C -0.16423 -0.02706 -0.18125 -0.22757 -0.19097 -0.27683 " pathEditMode="relative" ptsTypes="aaA">
                                      <p:cBhvr>
                                        <p:cTn id="2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5 C -0.05469 0.02197 -0.1092 0.04579 -0.19253 0.00162 C -0.27587 -0.04232 -0.44878 -0.22179 -0.5 -0.26642 " pathEditMode="relative" rAng="0" ptsTypes="aaA">
                                      <p:cBhvr>
                                        <p:cTn id="2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108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89 C -0.03889 0.06013 -0.07777 0.14339 -0.1625 0.13599 C -0.24722 0.12882 -0.37795 0.03099 -0.50833 -0.0666 " pathEditMode="relative" rAng="0" ptsTypes="aaA">
                                      <p:cBhvr>
                                        <p:cTn id="2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61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-0.09306 0.03194 -0.18577 0.06412 -0.19636 0.0993 C -0.20677 0.13449 -0.13525 0.17268 -0.06337 0.21088 " pathEditMode="relative" rAng="0" ptsTypes="aaA">
                                      <p:cBhvr>
                                        <p:cTn id="2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05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4097 -0.07562 -0.08159 -0.15078 -0.14357 -0.11956 C -0.20538 -0.08811 -0.33316 0.13737 -0.37083 0.18872 " pathEditMode="relative" rAng="0" ptsTypes="aaA">
                                      <p:cBhvr>
                                        <p:cTn id="2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9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78 C -0.03559 0.04556 -0.07101 0.09713 -0.10139 0.08673 C -0.13177 0.07655 -0.15695 0.00486 -0.18212 -0.0666 " pathEditMode="relative" rAng="0" ptsTypes="aaA">
                                      <p:cBhvr>
                                        <p:cTn id="2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1832E-6 L 0.04583 -0.088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44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C -0.08125 0.05805 -0.16233 0.1161 -0.22969 0.10546 C -0.29705 0.09482 -0.3507 0.0155 -0.40417 -0.06359 " pathEditMode="relative" rAng="0" ptsTypes="aaA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26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 C 0.08559 0.12998 0.17136 0.27128 0.21789 0.28192 C 0.26441 0.29256 0.2717 0.17276 0.27917 0.05297 " pathEditMode="relative" rAng="0" ptsTypes="aaA">
                                      <p:cBhvr>
                                        <p:cTn id="2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52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4.6346E-6 C 0.12517 -0.02729 0.26354 -0.05412 0.26423 -0.0828 C 0.26545 -0.11148 0.0375 -0.15727 -0.00782 -0.17207 " pathEditMode="relative" rAng="0" ptsTypes="aaA">
                                      <p:cBhvr>
                                        <p:cTn id="2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86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278E-7 C -0.14062 -0.01827 -0.2809 -0.03631 -0.3467 -0.00717 C -0.4125 0.0222 -0.40399 0.09944 -0.39548 0.17692 " pathEditMode="relative" rAng="0" ptsTypes="aaA">
                                      <p:cBhvr>
                                        <p:cTn id="2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7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1924E-6 C -0.03524 0.06938 -0.07014 0.13899 -0.12205 0.15495 C -0.17413 0.17091 -0.2434 0.13298 -0.3125 0.09529 " pathEditMode="relative" rAng="0" ptsTypes="aaA">
                                      <p:cBhvr>
                                        <p:cTn id="2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85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5348 -0.11597 -0.10677 -0.23125 -0.08664 -0.29699 C -0.0665 -0.36273 0.02708 -0.37893 0.12083 -0.39444 " pathEditMode="relative" rAng="0" ptsTypes="aaA">
                                      <p:cBhvr>
                                        <p:cTn id="2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97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7 0.33303 " pathEditMode="relative" ptsTypes="AA">
                                      <p:cBhvr>
                                        <p:cTn id="2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24479E-6 C -0.01302 -0.06803 -0.02552 -0.13582 0.01927 -0.1777 C 0.06441 -0.21934 0.16736 -0.23461 0.27083 -0.24989 " pathEditMode="relative" rAng="0" ptsTypes="aaA">
                                      <p:cBhvr>
                                        <p:cTn id="2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25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9" grpId="0" animBg="1"/>
      <p:bldP spid="9" grpId="1" animBg="1"/>
      <p:bldP spid="10" grpId="0" animBg="1"/>
      <p:bldP spid="10" grpId="1" animBg="1"/>
      <p:bldP spid="23" grpId="0" animBg="1"/>
      <p:bldP spid="23" grpId="1" animBg="1"/>
      <p:bldP spid="24" grpId="0" animBg="1"/>
      <p:bldP spid="24" grpId="1" animBg="1"/>
      <p:bldP spid="7" grpId="0" animBg="1"/>
      <p:bldP spid="7" grpId="1" animBg="1"/>
      <p:bldP spid="11" grpId="0" animBg="1"/>
      <p:bldP spid="11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33" grpId="0" animBg="1"/>
      <p:bldP spid="33" grpId="1" animBg="1"/>
      <p:bldP spid="37" grpId="0" animBg="1"/>
      <p:bldP spid="37" grpId="1" animBg="1"/>
      <p:bldP spid="34" grpId="0" animBg="1"/>
      <p:bldP spid="34" grpId="1" animBg="1"/>
      <p:bldP spid="38" grpId="0" animBg="1"/>
      <p:bldP spid="38" grpId="1" animBg="1"/>
      <p:bldP spid="30" grpId="0" animBg="1"/>
      <p:bldP spid="30" grpId="1" animBg="1"/>
      <p:bldP spid="35" grpId="0" animBg="1"/>
      <p:bldP spid="35" grpId="1" animBg="1"/>
      <p:bldP spid="29" grpId="0" animBg="1"/>
      <p:bldP spid="29" grpId="1" animBg="1"/>
      <p:bldP spid="45" grpId="0"/>
      <p:bldP spid="46" grpId="0"/>
      <p:bldP spid="46" grpId="2"/>
      <p:bldP spid="47" grpId="0"/>
      <p:bldP spid="47" grpId="1"/>
      <p:bldP spid="48" grpId="0"/>
      <p:bldP spid="4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Полимер 1,3-пропиленДАМ с ионами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C:\Users\Вадим\Desktop\ДИПЛОМ\Рисунки\вещество ровно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0734" y="2023468"/>
            <a:ext cx="2667000" cy="3192065"/>
          </a:xfrm>
          <a:prstGeom prst="rect">
            <a:avLst/>
          </a:prstGeom>
          <a:noFill/>
        </p:spPr>
      </p:pic>
      <p:pic>
        <p:nvPicPr>
          <p:cNvPr id="7" name="Picture 4" descr="C:\Users\Вадим\Desktop\ДИПЛОМ\Рисунки\вещество ровно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291732" y="2023467"/>
            <a:ext cx="2667000" cy="3192065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52400" y="3581400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82000" y="3505200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19600" y="3505200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Вадим\Desktop\ДИПЛОМ\Рисунки\вещество медь цепочка переделанна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0684" y="1703283"/>
            <a:ext cx="10278084" cy="33259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Вадим\Desktop\ДИПЛОМ\Рисунки\вещество медь цепочка переделанна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638800" y="2819400"/>
            <a:ext cx="6110270" cy="22499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МОК с 1,3-пропиленДАМ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3" name="Picture 3" descr="C:\Users\Вадим\Desktop\ДИПЛОМ\Рисунки\вещество медь цепочка переделанна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6110270" cy="2249965"/>
          </a:xfrm>
          <a:prstGeom prst="rect">
            <a:avLst/>
          </a:prstGeom>
          <a:noFill/>
        </p:spPr>
      </p:pic>
      <p:pic>
        <p:nvPicPr>
          <p:cNvPr id="8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029200"/>
            <a:ext cx="531371" cy="1828800"/>
          </a:xfrm>
          <a:prstGeom prst="rect">
            <a:avLst/>
          </a:prstGeom>
          <a:noFill/>
        </p:spPr>
      </p:pic>
      <p:pic>
        <p:nvPicPr>
          <p:cNvPr id="10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029200"/>
            <a:ext cx="531371" cy="1828800"/>
          </a:xfrm>
          <a:prstGeom prst="rect">
            <a:avLst/>
          </a:prstGeom>
          <a:noFill/>
        </p:spPr>
      </p:pic>
      <p:pic>
        <p:nvPicPr>
          <p:cNvPr id="11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531371" cy="1828800"/>
          </a:xfrm>
          <a:prstGeom prst="rect">
            <a:avLst/>
          </a:prstGeom>
          <a:noFill/>
        </p:spPr>
      </p:pic>
      <p:pic>
        <p:nvPicPr>
          <p:cNvPr id="12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143000"/>
            <a:ext cx="531371" cy="1828800"/>
          </a:xfrm>
          <a:prstGeom prst="rect">
            <a:avLst/>
          </a:prstGeom>
          <a:noFill/>
        </p:spPr>
      </p:pic>
      <p:pic>
        <p:nvPicPr>
          <p:cNvPr id="13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531371" cy="18288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943600" y="3733800"/>
            <a:ext cx="5334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86200"/>
            <a:ext cx="1524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943600" y="3810000"/>
            <a:ext cx="6096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943600" y="3962400"/>
            <a:ext cx="6096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629" y="1066800"/>
            <a:ext cx="531371" cy="1828800"/>
          </a:xfrm>
          <a:prstGeom prst="rect">
            <a:avLst/>
          </a:prstGeom>
          <a:noFill/>
        </p:spPr>
      </p:pic>
      <p:pic>
        <p:nvPicPr>
          <p:cNvPr id="28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029200"/>
            <a:ext cx="531371" cy="1828800"/>
          </a:xfrm>
          <a:prstGeom prst="rect">
            <a:avLst/>
          </a:prstGeom>
          <a:noFill/>
        </p:spPr>
      </p:pic>
      <p:pic>
        <p:nvPicPr>
          <p:cNvPr id="5122" name="Picture 2" descr="C:\Users\Вадим\Desktop\ДИПЛОМ\Рисунки\линке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029200"/>
            <a:ext cx="531371" cy="1828800"/>
          </a:xfrm>
          <a:prstGeom prst="rect">
            <a:avLst/>
          </a:prstGeom>
          <a:noFill/>
        </p:spPr>
      </p:pic>
      <p:pic>
        <p:nvPicPr>
          <p:cNvPr id="5126" name="Picture 6" descr="C:\Users\Вадим\Desktop\ДИПЛОМ\Рисунки\Элемент МОК 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054"/>
            <a:ext cx="9144000" cy="64904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 4"/>
          <p:cNvSpPr/>
          <p:nvPr/>
        </p:nvSpPr>
        <p:spPr>
          <a:xfrm>
            <a:off x="4495800" y="2971800"/>
            <a:ext cx="914400" cy="5334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7400" y="1981200"/>
            <a:ext cx="2971800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абличка 6"/>
          <p:cNvSpPr/>
          <p:nvPr/>
        </p:nvSpPr>
        <p:spPr>
          <a:xfrm>
            <a:off x="6172200" y="2362200"/>
            <a:ext cx="2362200" cy="2057400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Молекулярный дизайн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дим\Desktop\ДИПЛОМ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59975" cy="33528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3026181" y="2821536"/>
            <a:ext cx="3069820" cy="27410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Табличка 47"/>
          <p:cNvSpPr/>
          <p:nvPr/>
        </p:nvSpPr>
        <p:spPr>
          <a:xfrm>
            <a:off x="3352800" y="3124200"/>
            <a:ext cx="2418959" cy="2133600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524000" y="47244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153400" y="28194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400" y="32766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10400" y="42672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0" y="58674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33400" y="34290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371600" y="27432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05800" y="40386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934200" y="57912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905000" y="37338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8382000" y="54102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33400" y="4724400"/>
            <a:ext cx="304800" cy="3048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Сорбция газов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Молекулы газа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905000" y="1981200"/>
            <a:ext cx="1828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10200" y="1981200"/>
            <a:ext cx="19050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85 C 0.11319 -0.06845 0.22639 -0.15541 0.28333 -0.14801 C 0.34027 -0.14061 0.34097 -0.03885 0.34166 0.06291 " pathEditMode="relative" rAng="0" ptsTypes="aaA">
                                      <p:cBhvr>
                                        <p:cTn id="8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6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78 -0.11008 0.10556 -0.22016 0.14167 -0.23312 C 0.17778 -0.24607 0.19722 -0.16188 0.21667 -0.0777 " pathEditMode="relative" ptsTypes="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84E-6 L 0.20834 -0.1776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8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6.75301E-7 C 0.04201 0.04209 0.08403 0.08418 0.13681 0.07586 C 0.18941 0.06799 0.25313 0.01018 0.31667 -0.04718 " pathEditMode="relative" rAng="0" ptsTypes="aaA">
                                      <p:cBhvr>
                                        <p:cTn id="9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8.69565E-7 C 0.04201 0.04903 0.08403 0.09806 0.13681 0.11101 C 0.18958 0.12396 0.28663 0.08326 0.31667 0.0777 " pathEditMode="relative" rAng="0" ptsTypes="aaA"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6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63 C 0.08541 0.04209 0.17083 0.0888 0.225 0.06544 C 0.27916 0.04209 0.30833 -0.10939 0.325 -0.14432 " pathEditMode="relative" rAng="0" ptsTypes="aaA">
                                      <p:cBhvr>
                                        <p:cTn id="9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2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222 0.04995 -0.14444 0.0999 -0.19167 0.0777 C -0.23889 0.0555 -0.26111 -0.03886 -0.28333 -0.13321 " pathEditMode="relative" ptsTypes="aaA">
                                      <p:cBhvr>
                                        <p:cTn id="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7 C -0.14531 0.04117 -0.29045 0.08881 -0.35364 0.07678 C -0.41666 0.06499 -0.39774 -0.00647 -0.37882 -0.07771 " pathEditMode="relative" rAng="0" ptsTypes="aaA">
                                      <p:cBhvr>
                                        <p:cTn id="10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56 C -0.12083 -0.07724 -0.24166 -0.16281 -0.3 -0.15518 C -0.35833 -0.14731 -0.35416 -0.04602 -0.35 0.05551 " pathEditMode="relative" rAng="0" ptsTypes="aaA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6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333 " pathEditMode="relative" ptsTypes="AA">
                                      <p:cBhvr>
                                        <p:cTn id="10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138E-6 L -0.175 -0.033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4.20907E-6 C 0.00694 -0.01203 0.01389 -0.02406 -0.00729 4.20907E-6 C -0.02847 0.02405 -0.075 0.13321 -0.12639 0.14431 C -0.17812 0.15541 -0.24757 0.111 -0.31667 0.0666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Глоссарий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металл-органический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органическая молекула, служащая строительным блоком для МОК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антипирин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диантипиринметан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НЭП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неподеленная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электронная пара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Координационная связь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химическая связь, образованная НЭП одного атома и свободной атомной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орбиталью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другого атома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Сорбция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поглощение твёрдым телом либо жидкостью различных веществ из окружающей среды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1400" y="2819400"/>
            <a:ext cx="2133600" cy="205581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3810000" y="3124200"/>
            <a:ext cx="1674813" cy="1409700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Табличка 8"/>
          <p:cNvSpPr/>
          <p:nvPr/>
        </p:nvSpPr>
        <p:spPr>
          <a:xfrm>
            <a:off x="7010400" y="5257800"/>
            <a:ext cx="1295400" cy="1066800"/>
          </a:xfrm>
          <a:prstGeom prst="plaqu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52400" y="1981200"/>
            <a:ext cx="1676400" cy="14478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>
            <a:off x="762000" y="4876800"/>
            <a:ext cx="762000" cy="1676400"/>
          </a:xfrm>
          <a:prstGeom prst="corner">
            <a:avLst>
              <a:gd name="adj1" fmla="val 5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rot="19974177">
            <a:off x="6465888" y="2379663"/>
            <a:ext cx="2286000" cy="838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Разделение смесей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6600" y="35052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Компоненты </a:t>
            </a:r>
          </a:p>
          <a:p>
            <a:pPr algn="ctr"/>
            <a:r>
              <a:rPr lang="ru-RU" sz="2000" b="1" dirty="0" smtClean="0"/>
              <a:t>смеси</a:t>
            </a:r>
            <a:endParaRPr lang="ru-RU" sz="20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486400" y="3352800"/>
            <a:ext cx="990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86400" y="4191000"/>
            <a:ext cx="1295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52600" y="4191000"/>
            <a:ext cx="2057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057400" y="3429000"/>
            <a:ext cx="1752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0906A-029C-41E2-B812-1FC950EE4716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07275 -0.13055 0.14601 -0.25972 0.18282 -0.25902 C 0.2198 -0.2581 0.18542 -0.06273 0.2217 0.00602 C 0.25782 0.07523 0.3698 0.12986 0.4 0.1551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0.16111 C 0.32761 0.12523 0.25504 0.08935 0.22066 0.02083 C 0.18611 -0.04769 0.22986 -0.24746 0.19306 -0.25047 C 0.15625 -0.25348 0.03212 -0.03982 -3.33333E-6 0.00231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C -0.07292 0.04676 -0.14583 0.09422 -0.16389 0.06181 C -0.18194 0.0294 -0.08021 -0.13634 -0.10781 -0.19467 C -0.13524 -0.25324 -0.23229 -0.27106 -0.32917 -0.2886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31" grpId="0" animBg="1"/>
      <p:bldP spid="13" grpId="0"/>
      <p:bldP spid="13" grpId="1"/>
      <p:bldP spid="13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Хранение веществ разной природы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2895600"/>
            <a:ext cx="3733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95600" y="4114800"/>
            <a:ext cx="609600" cy="762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62600" y="4114800"/>
            <a:ext cx="609600" cy="762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67200" y="3048000"/>
            <a:ext cx="609600" cy="762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67200" y="5105400"/>
            <a:ext cx="609600" cy="762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4114800" y="3962400"/>
            <a:ext cx="914400" cy="838200"/>
          </a:xfrm>
          <a:prstGeom prst="pentag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2743200" y="2971800"/>
            <a:ext cx="914400" cy="838200"/>
          </a:xfrm>
          <a:prstGeom prst="pentag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5410200" y="2971800"/>
            <a:ext cx="914400" cy="838200"/>
          </a:xfrm>
          <a:prstGeom prst="pentag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2743200" y="5029200"/>
            <a:ext cx="914400" cy="838200"/>
          </a:xfrm>
          <a:prstGeom prst="pentag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5410200" y="5029200"/>
            <a:ext cx="914400" cy="838200"/>
          </a:xfrm>
          <a:prstGeom prst="pentag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4267200" y="1600200"/>
            <a:ext cx="914400" cy="838200"/>
          </a:xfrm>
          <a:prstGeom prst="pent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457200" y="2743200"/>
            <a:ext cx="914400" cy="838200"/>
          </a:xfrm>
          <a:prstGeom prst="pent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7467600" y="2286000"/>
            <a:ext cx="914400" cy="838200"/>
          </a:xfrm>
          <a:prstGeom prst="pent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7391400" y="5486400"/>
            <a:ext cx="914400" cy="838200"/>
          </a:xfrm>
          <a:prstGeom prst="pent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ильный пятиугольник 18"/>
          <p:cNvSpPr/>
          <p:nvPr/>
        </p:nvSpPr>
        <p:spPr>
          <a:xfrm>
            <a:off x="304800" y="5715000"/>
            <a:ext cx="914400" cy="838200"/>
          </a:xfrm>
          <a:prstGeom prst="pent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81200" y="1828800"/>
            <a:ext cx="609600" cy="7620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66800" y="4419600"/>
            <a:ext cx="609600" cy="7620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96000" y="1828800"/>
            <a:ext cx="609600" cy="7620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48600" y="3810000"/>
            <a:ext cx="609600" cy="7620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326 -0.02824 -0.14653 -0.05625 -0.18021 -0.02638 C -0.21389 0.00348 -0.19861 0.14561 -0.20226 0.17987 " pathEditMode="relative" ptsTypes="a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1927 0.08125 -0.03854 0.1625 -0.08021 0.17014 C -0.12188 0.17778 -0.18594 0.11134 -0.25 0.04514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8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107 0.09815 -0.06197 0.19653 -0.04531 0.25278 C -0.02864 0.30903 0.07587 0.32385 0.1 0.33797 " pathEditMode="relative" ptsTypes="a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35 0.10532 0.09288 0.21064 0.15122 0.22777 C 0.20955 0.2449 0.27969 0.17361 0.35 0.10231 " pathEditMode="relative" ptsTypes="a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555 C 0.00503 0.0479 0.01059 0.10181 -0.02691 0.12009 C -0.06424 0.13883 -0.19202 0.10713 -0.225 0.10458 " pathEditMode="relative" rAng="0" ptsTypes="a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7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204 C -0.04843 0.05463 -0.09687 0.09861 -0.13264 0.08588 C -0.1684 0.07384 -0.19184 0.00625 -0.2151 -0.06111 " pathEditMode="relative" rAng="0" ptsTypes="a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0935E-6 C -0.05556 0.04465 -0.11111 0.09 -0.11389 0.14831 C -0.11667 0.20638 -0.0665 0.27788 -0.01632 0.34984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7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2292 0.06435 0.04618 0.12894 0.08785 0.1338 C 0.12969 0.13889 0.18976 0.08426 0.25 0.02986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99 0.04004 0.11597 0.08032 0.16059 0.06342 C 0.20504 0.04652 0.23629 -0.02732 0.26736 -0.10093 " pathEditMode="relative" ptsTypes="a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дим\Desktop\ДИПЛОМ\Формулы и рисунки\Ор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848600" cy="4535623"/>
          </a:xfrm>
          <a:prstGeom prst="rect">
            <a:avLst/>
          </a:prstGeom>
          <a:noFill/>
        </p:spPr>
      </p:pic>
      <p:sp>
        <p:nvSpPr>
          <p:cNvPr id="22" name="Кольцо 21"/>
          <p:cNvSpPr/>
          <p:nvPr/>
        </p:nvSpPr>
        <p:spPr>
          <a:xfrm>
            <a:off x="4876800" y="4953000"/>
            <a:ext cx="1143000" cy="1219200"/>
          </a:xfrm>
          <a:prstGeom prst="donut">
            <a:avLst>
              <a:gd name="adj" fmla="val 3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1295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Очистка газового конденсата от сероводорода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129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Разделение изомеров при производстве лекарственных  препаратов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05600" y="2667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Выделение редких и рассеянных элементов из руд</a:t>
            </a:r>
            <a:endParaRPr lang="ru-RU" b="1" dirty="0"/>
          </a:p>
        </p:txBody>
      </p:sp>
      <p:cxnSp>
        <p:nvCxnSpPr>
          <p:cNvPr id="30" name="Прямая со стрелкой 29"/>
          <p:cNvCxnSpPr>
            <a:stCxn id="27" idx="2"/>
          </p:cNvCxnSpPr>
          <p:nvPr/>
        </p:nvCxnSpPr>
        <p:spPr>
          <a:xfrm flipH="1">
            <a:off x="6248400" y="3590330"/>
            <a:ext cx="1676400" cy="15912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5" idx="2"/>
          </p:cNvCxnSpPr>
          <p:nvPr/>
        </p:nvCxnSpPr>
        <p:spPr>
          <a:xfrm flipH="1">
            <a:off x="3962400" y="2218730"/>
            <a:ext cx="3314700" cy="28104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4" idx="2"/>
          </p:cNvCxnSpPr>
          <p:nvPr/>
        </p:nvCxnSpPr>
        <p:spPr>
          <a:xfrm flipH="1">
            <a:off x="3581400" y="2218730"/>
            <a:ext cx="838200" cy="27342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ольцо 15"/>
          <p:cNvSpPr/>
          <p:nvPr/>
        </p:nvSpPr>
        <p:spPr>
          <a:xfrm>
            <a:off x="5257800" y="5257800"/>
            <a:ext cx="1143000" cy="1219200"/>
          </a:xfrm>
          <a:prstGeom prst="donut">
            <a:avLst>
              <a:gd name="adj" fmla="val 3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5486400" y="4800600"/>
            <a:ext cx="1143000" cy="1219200"/>
          </a:xfrm>
          <a:prstGeom prst="donut">
            <a:avLst>
              <a:gd name="adj" fmla="val 3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Users\Вадим\Desktop\ДИПЛОМ\Формулы и рисунки\9d03b9d0f9e96261b6b4c24b701005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029200"/>
            <a:ext cx="228600" cy="228600"/>
          </a:xfrm>
          <a:prstGeom prst="rect">
            <a:avLst/>
          </a:prstGeom>
          <a:noFill/>
        </p:spPr>
      </p:pic>
      <p:sp>
        <p:nvSpPr>
          <p:cNvPr id="15" name="Полилиния 14"/>
          <p:cNvSpPr/>
          <p:nvPr/>
        </p:nvSpPr>
        <p:spPr>
          <a:xfrm>
            <a:off x="2971800" y="5105400"/>
            <a:ext cx="775094" cy="272955"/>
          </a:xfrm>
          <a:custGeom>
            <a:avLst/>
            <a:gdLst>
              <a:gd name="connsiteX0" fmla="*/ 38115 w 775094"/>
              <a:gd name="connsiteY0" fmla="*/ 129654 h 272955"/>
              <a:gd name="connsiteX1" fmla="*/ 3995 w 775094"/>
              <a:gd name="connsiteY1" fmla="*/ 143302 h 272955"/>
              <a:gd name="connsiteX2" fmla="*/ 24467 w 775094"/>
              <a:gd name="connsiteY2" fmla="*/ 238836 h 272955"/>
              <a:gd name="connsiteX3" fmla="*/ 51763 w 775094"/>
              <a:gd name="connsiteY3" fmla="*/ 245660 h 272955"/>
              <a:gd name="connsiteX4" fmla="*/ 92706 w 775094"/>
              <a:gd name="connsiteY4" fmla="*/ 259308 h 272955"/>
              <a:gd name="connsiteX5" fmla="*/ 140473 w 775094"/>
              <a:gd name="connsiteY5" fmla="*/ 238836 h 272955"/>
              <a:gd name="connsiteX6" fmla="*/ 160945 w 775094"/>
              <a:gd name="connsiteY6" fmla="*/ 225188 h 272955"/>
              <a:gd name="connsiteX7" fmla="*/ 195064 w 775094"/>
              <a:gd name="connsiteY7" fmla="*/ 218364 h 272955"/>
              <a:gd name="connsiteX8" fmla="*/ 276951 w 775094"/>
              <a:gd name="connsiteY8" fmla="*/ 204717 h 272955"/>
              <a:gd name="connsiteX9" fmla="*/ 372485 w 775094"/>
              <a:gd name="connsiteY9" fmla="*/ 218364 h 272955"/>
              <a:gd name="connsiteX10" fmla="*/ 440724 w 775094"/>
              <a:gd name="connsiteY10" fmla="*/ 232012 h 272955"/>
              <a:gd name="connsiteX11" fmla="*/ 481667 w 775094"/>
              <a:gd name="connsiteY11" fmla="*/ 245660 h 272955"/>
              <a:gd name="connsiteX12" fmla="*/ 522610 w 775094"/>
              <a:gd name="connsiteY12" fmla="*/ 259308 h 272955"/>
              <a:gd name="connsiteX13" fmla="*/ 543082 w 775094"/>
              <a:gd name="connsiteY13" fmla="*/ 266132 h 272955"/>
              <a:gd name="connsiteX14" fmla="*/ 611321 w 775094"/>
              <a:gd name="connsiteY14" fmla="*/ 272955 h 272955"/>
              <a:gd name="connsiteX15" fmla="*/ 665912 w 775094"/>
              <a:gd name="connsiteY15" fmla="*/ 245660 h 272955"/>
              <a:gd name="connsiteX16" fmla="*/ 672736 w 775094"/>
              <a:gd name="connsiteY16" fmla="*/ 225188 h 272955"/>
              <a:gd name="connsiteX17" fmla="*/ 713679 w 775094"/>
              <a:gd name="connsiteY17" fmla="*/ 197893 h 272955"/>
              <a:gd name="connsiteX18" fmla="*/ 754622 w 775094"/>
              <a:gd name="connsiteY18" fmla="*/ 136478 h 272955"/>
              <a:gd name="connsiteX19" fmla="*/ 768270 w 775094"/>
              <a:gd name="connsiteY19" fmla="*/ 116006 h 272955"/>
              <a:gd name="connsiteX20" fmla="*/ 775094 w 775094"/>
              <a:gd name="connsiteY20" fmla="*/ 95535 h 272955"/>
              <a:gd name="connsiteX21" fmla="*/ 740974 w 775094"/>
              <a:gd name="connsiteY21" fmla="*/ 47767 h 272955"/>
              <a:gd name="connsiteX22" fmla="*/ 700031 w 775094"/>
              <a:gd name="connsiteY22" fmla="*/ 13648 h 272955"/>
              <a:gd name="connsiteX23" fmla="*/ 652264 w 775094"/>
              <a:gd name="connsiteY23" fmla="*/ 0 h 272955"/>
              <a:gd name="connsiteX24" fmla="*/ 584025 w 775094"/>
              <a:gd name="connsiteY24" fmla="*/ 6824 h 272955"/>
              <a:gd name="connsiteX25" fmla="*/ 543082 w 775094"/>
              <a:gd name="connsiteY25" fmla="*/ 20472 h 272955"/>
              <a:gd name="connsiteX26" fmla="*/ 515786 w 775094"/>
              <a:gd name="connsiteY26" fmla="*/ 27296 h 272955"/>
              <a:gd name="connsiteX27" fmla="*/ 474843 w 775094"/>
              <a:gd name="connsiteY27" fmla="*/ 40943 h 272955"/>
              <a:gd name="connsiteX28" fmla="*/ 208712 w 775094"/>
              <a:gd name="connsiteY28" fmla="*/ 47767 h 272955"/>
              <a:gd name="connsiteX29" fmla="*/ 147297 w 775094"/>
              <a:gd name="connsiteY29" fmla="*/ 68239 h 272955"/>
              <a:gd name="connsiteX30" fmla="*/ 126825 w 775094"/>
              <a:gd name="connsiteY30" fmla="*/ 75063 h 272955"/>
              <a:gd name="connsiteX31" fmla="*/ 106354 w 775094"/>
              <a:gd name="connsiteY31" fmla="*/ 88711 h 272955"/>
              <a:gd name="connsiteX32" fmla="*/ 58586 w 775094"/>
              <a:gd name="connsiteY32" fmla="*/ 109182 h 272955"/>
              <a:gd name="connsiteX33" fmla="*/ 65410 w 775094"/>
              <a:gd name="connsiteY33" fmla="*/ 129654 h 272955"/>
              <a:gd name="connsiteX34" fmla="*/ 24467 w 775094"/>
              <a:gd name="connsiteY34" fmla="*/ 150126 h 272955"/>
              <a:gd name="connsiteX35" fmla="*/ 38115 w 775094"/>
              <a:gd name="connsiteY35" fmla="*/ 129654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5094" h="272955">
                <a:moveTo>
                  <a:pt x="38115" y="129654"/>
                </a:moveTo>
                <a:cubicBezTo>
                  <a:pt x="34703" y="128517"/>
                  <a:pt x="7597" y="131594"/>
                  <a:pt x="3995" y="143302"/>
                </a:cubicBezTo>
                <a:cubicBezTo>
                  <a:pt x="2011" y="149748"/>
                  <a:pt x="0" y="222525"/>
                  <a:pt x="24467" y="238836"/>
                </a:cubicBezTo>
                <a:cubicBezTo>
                  <a:pt x="32271" y="244038"/>
                  <a:pt x="42780" y="242965"/>
                  <a:pt x="51763" y="245660"/>
                </a:cubicBezTo>
                <a:cubicBezTo>
                  <a:pt x="65542" y="249794"/>
                  <a:pt x="92706" y="259308"/>
                  <a:pt x="92706" y="259308"/>
                </a:cubicBezTo>
                <a:cubicBezTo>
                  <a:pt x="115672" y="251652"/>
                  <a:pt x="116863" y="252327"/>
                  <a:pt x="140473" y="238836"/>
                </a:cubicBezTo>
                <a:cubicBezTo>
                  <a:pt x="147594" y="234767"/>
                  <a:pt x="153266" y="228068"/>
                  <a:pt x="160945" y="225188"/>
                </a:cubicBezTo>
                <a:cubicBezTo>
                  <a:pt x="171805" y="221116"/>
                  <a:pt x="183642" y="220380"/>
                  <a:pt x="195064" y="218364"/>
                </a:cubicBezTo>
                <a:lnTo>
                  <a:pt x="276951" y="204717"/>
                </a:lnTo>
                <a:cubicBezTo>
                  <a:pt x="414793" y="218502"/>
                  <a:pt x="298284" y="203525"/>
                  <a:pt x="372485" y="218364"/>
                </a:cubicBezTo>
                <a:cubicBezTo>
                  <a:pt x="409367" y="225740"/>
                  <a:pt x="409029" y="222503"/>
                  <a:pt x="440724" y="232012"/>
                </a:cubicBezTo>
                <a:cubicBezTo>
                  <a:pt x="454503" y="236146"/>
                  <a:pt x="468019" y="241111"/>
                  <a:pt x="481667" y="245660"/>
                </a:cubicBezTo>
                <a:lnTo>
                  <a:pt x="522610" y="259308"/>
                </a:lnTo>
                <a:cubicBezTo>
                  <a:pt x="529434" y="261583"/>
                  <a:pt x="535925" y="265416"/>
                  <a:pt x="543082" y="266132"/>
                </a:cubicBezTo>
                <a:lnTo>
                  <a:pt x="611321" y="272955"/>
                </a:lnTo>
                <a:cubicBezTo>
                  <a:pt x="641650" y="266890"/>
                  <a:pt x="648267" y="272128"/>
                  <a:pt x="665912" y="245660"/>
                </a:cubicBezTo>
                <a:cubicBezTo>
                  <a:pt x="669902" y="239675"/>
                  <a:pt x="667650" y="230274"/>
                  <a:pt x="672736" y="225188"/>
                </a:cubicBezTo>
                <a:cubicBezTo>
                  <a:pt x="684334" y="213590"/>
                  <a:pt x="713679" y="197893"/>
                  <a:pt x="713679" y="197893"/>
                </a:cubicBezTo>
                <a:lnTo>
                  <a:pt x="754622" y="136478"/>
                </a:lnTo>
                <a:cubicBezTo>
                  <a:pt x="759171" y="129654"/>
                  <a:pt x="765676" y="123787"/>
                  <a:pt x="768270" y="116006"/>
                </a:cubicBezTo>
                <a:lnTo>
                  <a:pt x="775094" y="95535"/>
                </a:lnTo>
                <a:cubicBezTo>
                  <a:pt x="759171" y="47767"/>
                  <a:pt x="775094" y="59140"/>
                  <a:pt x="740974" y="47767"/>
                </a:cubicBezTo>
                <a:cubicBezTo>
                  <a:pt x="725882" y="32675"/>
                  <a:pt x="719032" y="23149"/>
                  <a:pt x="700031" y="13648"/>
                </a:cubicBezTo>
                <a:cubicBezTo>
                  <a:pt x="690240" y="8752"/>
                  <a:pt x="661011" y="2187"/>
                  <a:pt x="652264" y="0"/>
                </a:cubicBezTo>
                <a:cubicBezTo>
                  <a:pt x="629518" y="2275"/>
                  <a:pt x="606493" y="2611"/>
                  <a:pt x="584025" y="6824"/>
                </a:cubicBezTo>
                <a:cubicBezTo>
                  <a:pt x="569885" y="9475"/>
                  <a:pt x="557038" y="16983"/>
                  <a:pt x="543082" y="20472"/>
                </a:cubicBezTo>
                <a:cubicBezTo>
                  <a:pt x="533983" y="22747"/>
                  <a:pt x="524769" y="24601"/>
                  <a:pt x="515786" y="27296"/>
                </a:cubicBezTo>
                <a:cubicBezTo>
                  <a:pt x="502007" y="31430"/>
                  <a:pt x="489224" y="40574"/>
                  <a:pt x="474843" y="40943"/>
                </a:cubicBezTo>
                <a:lnTo>
                  <a:pt x="208712" y="47767"/>
                </a:lnTo>
                <a:lnTo>
                  <a:pt x="147297" y="68239"/>
                </a:lnTo>
                <a:lnTo>
                  <a:pt x="126825" y="75063"/>
                </a:lnTo>
                <a:cubicBezTo>
                  <a:pt x="120001" y="79612"/>
                  <a:pt x="113892" y="85480"/>
                  <a:pt x="106354" y="88711"/>
                </a:cubicBezTo>
                <a:cubicBezTo>
                  <a:pt x="44655" y="115154"/>
                  <a:pt x="109988" y="74916"/>
                  <a:pt x="58586" y="109182"/>
                </a:cubicBezTo>
                <a:cubicBezTo>
                  <a:pt x="60861" y="116006"/>
                  <a:pt x="68081" y="122975"/>
                  <a:pt x="65410" y="129654"/>
                </a:cubicBezTo>
                <a:cubicBezTo>
                  <a:pt x="61704" y="138920"/>
                  <a:pt x="32766" y="148051"/>
                  <a:pt x="24467" y="150126"/>
                </a:cubicBezTo>
                <a:cubicBezTo>
                  <a:pt x="22260" y="150678"/>
                  <a:pt x="41527" y="130791"/>
                  <a:pt x="38115" y="129654"/>
                </a:cubicBezTo>
                <a:close/>
              </a:path>
            </a:pathLst>
          </a:cu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ольцо 27"/>
          <p:cNvSpPr/>
          <p:nvPr/>
        </p:nvSpPr>
        <p:spPr>
          <a:xfrm>
            <a:off x="2971800" y="4572000"/>
            <a:ext cx="1143000" cy="1219200"/>
          </a:xfrm>
          <a:prstGeom prst="donut">
            <a:avLst>
              <a:gd name="adj" fmla="val 3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3276600" y="4495800"/>
            <a:ext cx="1143000" cy="1219200"/>
          </a:xfrm>
          <a:prstGeom prst="donut">
            <a:avLst>
              <a:gd name="adj" fmla="val 3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C:\Users\Вадим\Desktop\ДИПЛОМ\Формулы и рисунки\18709096-завод-знач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410200"/>
            <a:ext cx="323849" cy="307493"/>
          </a:xfrm>
          <a:prstGeom prst="rect">
            <a:avLst/>
          </a:prstGeom>
          <a:noFill/>
        </p:spPr>
      </p:pic>
      <p:pic>
        <p:nvPicPr>
          <p:cNvPr id="42" name="Picture 4" descr="C:\Users\Вадим\Desktop\ДИПЛОМ\Формулы и рисунки\18709096-завод-знач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15000"/>
            <a:ext cx="323849" cy="307493"/>
          </a:xfrm>
          <a:prstGeom prst="rect">
            <a:avLst/>
          </a:prstGeom>
          <a:noFill/>
        </p:spPr>
      </p:pic>
      <p:pic>
        <p:nvPicPr>
          <p:cNvPr id="43" name="Picture 4" descr="C:\Users\Вадим\Desktop\ДИПЛОМ\Формулы и рисунки\18709096-завод-знач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257800"/>
            <a:ext cx="323849" cy="307493"/>
          </a:xfrm>
          <a:prstGeom prst="rect">
            <a:avLst/>
          </a:prstGeom>
          <a:noFill/>
        </p:spPr>
      </p:pic>
      <p:cxnSp>
        <p:nvCxnSpPr>
          <p:cNvPr id="46" name="Прямая со стрелкой 45"/>
          <p:cNvCxnSpPr>
            <a:stCxn id="27" idx="2"/>
          </p:cNvCxnSpPr>
          <p:nvPr/>
        </p:nvCxnSpPr>
        <p:spPr>
          <a:xfrm flipH="1">
            <a:off x="5638800" y="3590330"/>
            <a:ext cx="2286000" cy="17436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7" idx="2"/>
          </p:cNvCxnSpPr>
          <p:nvPr/>
        </p:nvCxnSpPr>
        <p:spPr>
          <a:xfrm flipH="1">
            <a:off x="6019800" y="3590330"/>
            <a:ext cx="1905000" cy="22008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/>
      <p:bldP spid="25" grpId="0"/>
      <p:bldP spid="27" grpId="0"/>
      <p:bldP spid="16" grpId="0" animBg="1"/>
      <p:bldP spid="16" grpId="1" animBg="1"/>
      <p:bldP spid="17" grpId="0" animBg="1"/>
      <p:bldP spid="17" grpId="1" animBg="1"/>
      <p:bldP spid="15" grpId="0" animBg="1"/>
      <p:bldP spid="28" grpId="0" animBg="1"/>
      <p:bldP spid="28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7" name="Picture 3" descr="C:\Users\Вадим\Desktop\ДИПЛОМ\Рисунки\вещество Вики 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3400" y="1751036"/>
            <a:ext cx="5010150" cy="5106964"/>
          </a:xfrm>
          <a:prstGeom prst="rect">
            <a:avLst/>
          </a:prstGeom>
          <a:noFill/>
        </p:spPr>
      </p:pic>
      <p:pic>
        <p:nvPicPr>
          <p:cNvPr id="1029" name="Picture 5" descr="C:\Users\Вадим\Desktop\ДИПЛОМ\Рисунки\вещество ровное гиф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381000" y="0"/>
            <a:ext cx="4648200" cy="4521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 !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286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3810000" y="60198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Глоссарий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металл-органический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Desktop\table_mendeleev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52520" cy="64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Виктория\Desktop\table_mendeleev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252520" cy="64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иктория\Desktop\勉強\Study\Мероприятие для школьников 8 декабря\table_mendeleev_b  all— копия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16" r="64396" b="55439"/>
          <a:stretch/>
        </p:blipFill>
        <p:spPr bwMode="auto">
          <a:xfrm>
            <a:off x="4515" y="2485623"/>
            <a:ext cx="3271341" cy="5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esktop\勉強\Study\Мероприятие для школьников 8 декабря\table_mendeleev_b  all— копия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33" b="41875"/>
          <a:stretch/>
        </p:blipFill>
        <p:spPr bwMode="auto">
          <a:xfrm>
            <a:off x="3600400" y="188640"/>
            <a:ext cx="5652120" cy="3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ия\Desktop\勉強\Study\Мероприятие для школьников 8 декабря\table_mendeleev_b  all— копия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77"/>
          <a:stretch/>
        </p:blipFill>
        <p:spPr bwMode="auto">
          <a:xfrm>
            <a:off x="-36512" y="3623219"/>
            <a:ext cx="9289032" cy="297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88280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Линкеры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31" name="Picture 7" descr="C:\Users\Вадим\Desktop\ДИПЛОМ\Рисунки\Снимок экрана (5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209925"/>
          </a:xfrm>
          <a:prstGeom prst="rect">
            <a:avLst/>
          </a:prstGeom>
          <a:noFill/>
        </p:spPr>
      </p:pic>
      <p:pic>
        <p:nvPicPr>
          <p:cNvPr id="1032" name="Picture 8" descr="C:\Users\Вадим\Desktop\ДИПЛОМ\Рисунки\Снимок экрана (5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3190875"/>
          </a:xfrm>
          <a:prstGeom prst="rect">
            <a:avLst/>
          </a:prstGeom>
          <a:noFill/>
        </p:spPr>
      </p:pic>
      <p:pic>
        <p:nvPicPr>
          <p:cNvPr id="1034" name="Picture 10" descr="C:\Users\Вадим\Desktop\ДИПЛОМ\Рисунки\Снимок экрана (5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638" y="1385888"/>
            <a:ext cx="7323137" cy="40862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38200" y="5410200"/>
            <a:ext cx="7467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Глоссарий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металл-органический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органическая молекула, служащая строительным блоком для МОК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447800"/>
            <a:ext cx="6781800" cy="474091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Металл-органические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каркасы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371600"/>
            <a:ext cx="5334000" cy="485102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6172200" cy="469392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[Zn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(OH)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bdc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]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[Cu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tpt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](BF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·(</a:t>
            </a:r>
            <a:r>
              <a:rPr lang="en-US" sz="2000" b="1" dirty="0" err="1" smtClean="0"/>
              <a:t>tpt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2/3</a:t>
            </a:r>
            <a:r>
              <a:rPr lang="en-US" sz="2000" b="1" dirty="0" smtClean="0"/>
              <a:t>·5H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[Zn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ndc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ur</a:t>
            </a:r>
            <a:r>
              <a:rPr lang="en-US" sz="2000" b="1" dirty="0" smtClean="0"/>
              <a:t>)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]</a:t>
            </a:r>
            <a:endParaRPr lang="ru-RU" sz="20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Вадим\Desktop\ДИПЛОМ\Формулы\АП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00750" y="19050"/>
            <a:ext cx="3343275" cy="33051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2" name="Picture 4" descr="C:\Users\Вадим\Desktop\ДИПЛОМ\Рисунки\АП.png"/>
          <p:cNvPicPr>
            <a:picLocks noChangeAspect="1" noChangeArrowheads="1"/>
          </p:cNvPicPr>
          <p:nvPr/>
        </p:nvPicPr>
        <p:blipFill>
          <a:blip r:embed="rId3" cstate="print">
            <a:lum bright="-45000" contrast="63000"/>
          </a:blip>
          <a:srcRect/>
          <a:stretch>
            <a:fillRect/>
          </a:stretch>
        </p:blipFill>
        <p:spPr bwMode="auto">
          <a:xfrm>
            <a:off x="0" y="3997735"/>
            <a:ext cx="2209800" cy="28602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657600"/>
            <a:ext cx="15240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Вадим\Desktop\ДИПЛОМ\Фото\20171128_090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86200"/>
            <a:ext cx="1981200" cy="28029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8" name="Picture 4" descr="C:\Users\Вадим\Desktop\ДИПЛОМ\Фото\20171128_090916(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3886200" cy="2185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971800"/>
            <a:ext cx="3581400" cy="11430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Антипирин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Глоссарий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металл-органический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органическая молекула, служащая строительным блоком для МОК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антипирин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311</Words>
  <Application>Microsoft Office PowerPoint</Application>
  <PresentationFormat>Экран (4:3)</PresentationFormat>
  <Paragraphs>106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Использование производных антипирина в молекулярном дизайне </vt:lpstr>
      <vt:lpstr>Молекулярный дизайн</vt:lpstr>
      <vt:lpstr>Глоссарий </vt:lpstr>
      <vt:lpstr>　</vt:lpstr>
      <vt:lpstr>Линкеры </vt:lpstr>
      <vt:lpstr>Глоссарий </vt:lpstr>
      <vt:lpstr>Металл-органические каркасы</vt:lpstr>
      <vt:lpstr>Антипирин</vt:lpstr>
      <vt:lpstr>Глоссарий </vt:lpstr>
      <vt:lpstr>Производные АП </vt:lpstr>
      <vt:lpstr>Глоссарий </vt:lpstr>
      <vt:lpstr>Производные АП </vt:lpstr>
      <vt:lpstr>Производные АП </vt:lpstr>
      <vt:lpstr>1,4-фениленДАМ</vt:lpstr>
      <vt:lpstr>1,3-пропиленДАМ</vt:lpstr>
      <vt:lpstr>Комплекс 1,4-фениленДАМа</vt:lpstr>
      <vt:lpstr>Комплекс 1,3-пропиленДАМа</vt:lpstr>
      <vt:lpstr>Координационная связь</vt:lpstr>
      <vt:lpstr>Глоссарий </vt:lpstr>
      <vt:lpstr>Полимер 1,3-пропиленДАМ с ионами Cu2+ </vt:lpstr>
      <vt:lpstr>МОК с 1,3-пропиленДАМ</vt:lpstr>
      <vt:lpstr>Молекулярный дизайн</vt:lpstr>
      <vt:lpstr>Сорбция газов</vt:lpstr>
      <vt:lpstr>Глоссарий </vt:lpstr>
      <vt:lpstr>Разделение смесей</vt:lpstr>
      <vt:lpstr>Хранение веществ разной природы </vt:lpstr>
      <vt:lpstr>Применение</vt:lpstr>
      <vt:lpstr>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Windows User</cp:lastModifiedBy>
  <cp:revision>350</cp:revision>
  <dcterms:created xsi:type="dcterms:W3CDTF">2017-04-04T19:47:53Z</dcterms:created>
  <dcterms:modified xsi:type="dcterms:W3CDTF">2018-03-20T19:22:52Z</dcterms:modified>
</cp:coreProperties>
</file>